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3" r:id="rId3"/>
    <p:sldId id="294" r:id="rId4"/>
    <p:sldId id="295" r:id="rId5"/>
    <p:sldId id="296" r:id="rId6"/>
    <p:sldId id="297" r:id="rId7"/>
    <p:sldId id="298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CC371-B9BB-CF89-0576-68E23FF17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DCCCD6-E39D-0AC2-CF84-EC11491DA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C17542-AE5C-1F79-1E67-191C96F0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193A-F81A-4A56-AAA9-02537B45740D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059D77-5ABF-B063-C439-76D97569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5310FF-3D5A-B17E-F7A7-34DD67AF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0757-4808-4CFA-A54C-9C250B46F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53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B32CC-D512-66FF-FA90-2B787E40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CCB774-4AB6-0031-0CAC-139C09620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57AE71-61E5-02C4-36D4-21DEBFEB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193A-F81A-4A56-AAA9-02537B45740D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29D2CF-7853-A554-F685-3A33E09D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E28544-CAFE-D457-8640-135960F4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0757-4808-4CFA-A54C-9C250B46F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33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46C710-2E34-43FC-9268-CD4096BF8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1FB71F-566D-9DDC-5791-D4CC2D252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97B92B-E767-0CE5-6A71-63009385C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193A-F81A-4A56-AAA9-02537B45740D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C98B81-5401-A43F-D2B2-136458CF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A90410-8B18-70D1-88B8-82DACDAA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0757-4808-4CFA-A54C-9C250B46F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47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529A2-05B4-B1C7-7BB2-C8FF7F36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4456C1-EB1A-4DE1-982D-B958152AD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9D4CAE-99B6-FE0E-F63D-2328893B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193A-F81A-4A56-AAA9-02537B45740D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78F0FF-0DBE-454E-139A-67608EC4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966C66-BAA7-E8AE-A565-1555EC02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0757-4808-4CFA-A54C-9C250B46F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84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AB349-09C9-98B2-13D5-EB253D9F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C4BB1E-96A8-4B43-0B6B-D63AB58F6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F27B6B-4498-85FC-4A51-BEF4F793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193A-F81A-4A56-AAA9-02537B45740D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2D840F-8828-A321-DD06-3AC93EED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199817-E1C2-7509-4220-2C882BF2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0757-4808-4CFA-A54C-9C250B46F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38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DFD6E-8BE4-213D-AECA-1E75D119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184FBB-1E6C-8B6D-DEF4-0E1078135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32E11B-BD91-8F3F-FED6-67059A4E1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3CFBD6-D567-A133-BE9A-05E6153F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193A-F81A-4A56-AAA9-02537B45740D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105BFD-1E7A-9244-2CE2-4741662A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B13EE4-31CF-2B30-5456-4D1B3C64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0757-4808-4CFA-A54C-9C250B46F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75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C6C6E-69DB-4ED5-F840-DDD095E1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6EC057-18EE-2793-0FA6-147D0CB61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DB58B0-1363-23F3-7E11-4D08C907F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D42F5F-7E73-AB42-9C54-A8A80AA9F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435795E-FC25-A7C6-35BF-113047E53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F5B3C0-02D8-191F-3CB9-35C46CAE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193A-F81A-4A56-AAA9-02537B45740D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D0F8AE9-46AE-1088-D7CF-8AD5751C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423A89B-9C7B-EEAC-B112-6CA7F507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0757-4808-4CFA-A54C-9C250B46F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84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37FAC-7475-88E6-9E3D-7C0C048B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BEE620-C37B-6365-E37E-A9DC4920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193A-F81A-4A56-AAA9-02537B45740D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DB61A3-8095-8C6E-172F-2E2EE5B3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99C371-1E81-48D4-48E3-1E41FD20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0757-4808-4CFA-A54C-9C250B46F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64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BB76459-5398-5652-0A28-ADB276F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193A-F81A-4A56-AAA9-02537B45740D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DAA0496-FF26-7E34-76F3-2525D18B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CDD343-4F59-3ECE-40C4-8F121546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0757-4808-4CFA-A54C-9C250B46F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77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669BC-B190-4A3B-973B-B0D206E8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99DEFF-5037-57A4-1C8C-8662385FC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4E7ACB-2310-E2CA-9816-DEEDD7C29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D37C7F-82DC-3DCE-0501-C8F0DDFE9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193A-F81A-4A56-AAA9-02537B45740D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69E680-1394-3687-61F0-C875342F1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398B8B-3570-F0DF-9BA6-82EF6A2F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0757-4808-4CFA-A54C-9C250B46F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82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EB6ED-465C-0865-619D-3532D97B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BC2917-BBDD-8260-1308-F5D063FF8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0130F8-5675-C1A0-2F8F-30059FC48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62BF58-A1E0-5927-26C5-C40F4EA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193A-F81A-4A56-AAA9-02537B45740D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E4AFB7-FD73-4491-A45F-8448E101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B559C4-BE6E-4016-10E0-7D033D8A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0757-4808-4CFA-A54C-9C250B46F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85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954CC2-E81C-F3FC-4073-A8B7BD97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DEECDD-49E9-EBD4-5345-43F4BD44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F745D2-7F07-DA3C-5832-07EF33645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C193A-F81A-4A56-AAA9-02537B45740D}" type="datetimeFigureOut">
              <a:rPr lang="pt-BR" smtClean="0"/>
              <a:t>12/04/2024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0C0CD8-6A36-AC52-48E9-8C9BB03D4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C63773-1B96-A66E-1684-3A874B497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C0757-4808-4CFA-A54C-9C250B46F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43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ip.fe@usp.b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E0433D-4857-28DF-CBEE-03A903C4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Presença feminina na FEUSP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5E3F6C-4522-F77B-098E-9910F0D43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Situação</a:t>
            </a:r>
            <a:r>
              <a:rPr lang="en-US" sz="2200" dirty="0"/>
              <a:t> </a:t>
            </a:r>
            <a:r>
              <a:rPr lang="en-US" sz="2200" dirty="0" err="1"/>
              <a:t>docente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abril</a:t>
            </a:r>
            <a:r>
              <a:rPr lang="en-US" sz="2200" dirty="0"/>
              <a:t> de 2024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8D31F92-2155-21FC-D4F7-96C74E152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10247" y="640080"/>
            <a:ext cx="5591818" cy="55778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D0302FB-242F-74B7-748B-A8EA32883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233" y="6064897"/>
            <a:ext cx="1183598" cy="6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5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E8367041-4D6A-F094-9979-6491AFDE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3400" dirty="0"/>
              <a:t>Igualdade de gênero na FEUSP – Situação docente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6513B0C1-F038-9AE8-D6AB-8472181E8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pt-BR" sz="2200" dirty="0"/>
              <a:t>Este levantamento faz parte das ações em curso pela </a:t>
            </a:r>
            <a:r>
              <a:rPr lang="pt-BR" sz="2200" i="1" dirty="0"/>
              <a:t>Comissão de Inclusão e Pertencimento (CIP-FEUSP) </a:t>
            </a:r>
            <a:r>
              <a:rPr lang="pt-BR" sz="2200" dirty="0"/>
              <a:t>para o enfrentamento do machismo e sexismo, dinâmicas estruturantes e reprodutoras de desigualdades</a:t>
            </a:r>
          </a:p>
          <a:p>
            <a:pPr marL="0" indent="0">
              <a:buNone/>
            </a:pPr>
            <a:r>
              <a:rPr lang="pt-BR" sz="2200" dirty="0"/>
              <a:t>Ele visa dar visibilidade à presença feminina em nossa comunidade, um pequeno passo para mitigar os efeitos de discriminação e hierarquização dos gêneros</a:t>
            </a:r>
            <a:endParaRPr lang="en-US" sz="2200" dirty="0"/>
          </a:p>
        </p:txBody>
      </p:sp>
      <p:pic>
        <p:nvPicPr>
          <p:cNvPr id="15" name="Espaço Reservado para Conteúdo 14">
            <a:extLst>
              <a:ext uri="{FF2B5EF4-FFF2-40B4-BE49-F238E27FC236}">
                <a16:creationId xmlns:a16="http://schemas.microsoft.com/office/drawing/2014/main" id="{895DEEE4-28F1-E45E-5C94-06D97716BA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020" r="-1" b="1920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9BAE960-4293-0680-0065-7535CB999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391" y="6097832"/>
            <a:ext cx="1298561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2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EC8C735-7409-0EC8-03D3-3A8D7795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Docentes da FEUSP em 2024</a:t>
            </a:r>
            <a:br>
              <a:rPr lang="pt-BR" dirty="0"/>
            </a:br>
            <a:r>
              <a:rPr lang="pt-BR" dirty="0"/>
              <a:t>Distribuição por gênero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D136C15E-AE4A-7AF6-CCA3-58A853FB79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336707"/>
              </p:ext>
            </p:extLst>
          </p:nvPr>
        </p:nvGraphicFramePr>
        <p:xfrm>
          <a:off x="838201" y="2174033"/>
          <a:ext cx="9963537" cy="3522229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968107">
                  <a:extLst>
                    <a:ext uri="{9D8B030D-6E8A-4147-A177-3AD203B41FA5}">
                      <a16:colId xmlns:a16="http://schemas.microsoft.com/office/drawing/2014/main" val="3163186504"/>
                    </a:ext>
                  </a:extLst>
                </a:gridCol>
                <a:gridCol w="1089487">
                  <a:extLst>
                    <a:ext uri="{9D8B030D-6E8A-4147-A177-3AD203B41FA5}">
                      <a16:colId xmlns:a16="http://schemas.microsoft.com/office/drawing/2014/main" val="2976630745"/>
                    </a:ext>
                  </a:extLst>
                </a:gridCol>
                <a:gridCol w="931336">
                  <a:extLst>
                    <a:ext uri="{9D8B030D-6E8A-4147-A177-3AD203B41FA5}">
                      <a16:colId xmlns:a16="http://schemas.microsoft.com/office/drawing/2014/main" val="2062081844"/>
                    </a:ext>
                  </a:extLst>
                </a:gridCol>
                <a:gridCol w="825901">
                  <a:extLst>
                    <a:ext uri="{9D8B030D-6E8A-4147-A177-3AD203B41FA5}">
                      <a16:colId xmlns:a16="http://schemas.microsoft.com/office/drawing/2014/main" val="3189390090"/>
                    </a:ext>
                  </a:extLst>
                </a:gridCol>
                <a:gridCol w="773185">
                  <a:extLst>
                    <a:ext uri="{9D8B030D-6E8A-4147-A177-3AD203B41FA5}">
                      <a16:colId xmlns:a16="http://schemas.microsoft.com/office/drawing/2014/main" val="2238284720"/>
                    </a:ext>
                  </a:extLst>
                </a:gridCol>
                <a:gridCol w="966480">
                  <a:extLst>
                    <a:ext uri="{9D8B030D-6E8A-4147-A177-3AD203B41FA5}">
                      <a16:colId xmlns:a16="http://schemas.microsoft.com/office/drawing/2014/main" val="4239935586"/>
                    </a:ext>
                  </a:extLst>
                </a:gridCol>
                <a:gridCol w="861046">
                  <a:extLst>
                    <a:ext uri="{9D8B030D-6E8A-4147-A177-3AD203B41FA5}">
                      <a16:colId xmlns:a16="http://schemas.microsoft.com/office/drawing/2014/main" val="764398676"/>
                    </a:ext>
                  </a:extLst>
                </a:gridCol>
                <a:gridCol w="790757">
                  <a:extLst>
                    <a:ext uri="{9D8B030D-6E8A-4147-A177-3AD203B41FA5}">
                      <a16:colId xmlns:a16="http://schemas.microsoft.com/office/drawing/2014/main" val="2565625511"/>
                    </a:ext>
                  </a:extLst>
                </a:gridCol>
                <a:gridCol w="667751">
                  <a:extLst>
                    <a:ext uri="{9D8B030D-6E8A-4147-A177-3AD203B41FA5}">
                      <a16:colId xmlns:a16="http://schemas.microsoft.com/office/drawing/2014/main" val="298400592"/>
                    </a:ext>
                  </a:extLst>
                </a:gridCol>
                <a:gridCol w="1089487">
                  <a:extLst>
                    <a:ext uri="{9D8B030D-6E8A-4147-A177-3AD203B41FA5}">
                      <a16:colId xmlns:a16="http://schemas.microsoft.com/office/drawing/2014/main" val="1831293285"/>
                    </a:ext>
                  </a:extLst>
                </a:gridCol>
              </a:tblGrid>
              <a:tr h="158620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Departamento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Administração Escolar e Economia da Educação (EDA)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Filosofia da Educação e Ciências da Educação (EDF)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Metodologia do Ensino e Educação Comparada (EDM)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Totais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Geral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16085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H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H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H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H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316296"/>
                  </a:ext>
                </a:extLst>
              </a:tr>
              <a:tr h="688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Docentes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efetivos(as)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7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15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32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5451068"/>
                  </a:ext>
                </a:extLst>
              </a:tr>
              <a:tr h="519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Docentes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temporários(as)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2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2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6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150305"/>
                  </a:ext>
                </a:extLst>
              </a:tr>
              <a:tr h="286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Totais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7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12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15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34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effectLst/>
                        </a:rPr>
                        <a:t>94</a:t>
                      </a:r>
                      <a:endParaRPr lang="pt-BR" sz="18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695508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1FE2E704-0F5B-5780-C575-7C68A3B32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739" y="6065165"/>
            <a:ext cx="1296955" cy="7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5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EC8C735-7409-0EC8-03D3-3A8D7795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Docentes da FEUSP em 2024</a:t>
            </a:r>
            <a:br>
              <a:rPr lang="pt-BR" dirty="0"/>
            </a:br>
            <a:r>
              <a:rPr lang="pt-BR" dirty="0"/>
              <a:t>Distribuição por gênero de docentes efetivos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FE2E704-0F5B-5780-C575-7C68A3B32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739" y="6065165"/>
            <a:ext cx="1296955" cy="731222"/>
          </a:xfrm>
          <a:prstGeom prst="rect">
            <a:avLst/>
          </a:prstGeom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397D058-7659-11E6-7729-0EF31559E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28287"/>
              </p:ext>
            </p:extLst>
          </p:nvPr>
        </p:nvGraphicFramePr>
        <p:xfrm>
          <a:off x="1082352" y="1884784"/>
          <a:ext cx="9719389" cy="4180383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957615">
                  <a:extLst>
                    <a:ext uri="{9D8B030D-6E8A-4147-A177-3AD203B41FA5}">
                      <a16:colId xmlns:a16="http://schemas.microsoft.com/office/drawing/2014/main" val="690160905"/>
                    </a:ext>
                  </a:extLst>
                </a:gridCol>
                <a:gridCol w="1322249">
                  <a:extLst>
                    <a:ext uri="{9D8B030D-6E8A-4147-A177-3AD203B41FA5}">
                      <a16:colId xmlns:a16="http://schemas.microsoft.com/office/drawing/2014/main" val="1419461699"/>
                    </a:ext>
                  </a:extLst>
                </a:gridCol>
                <a:gridCol w="1167700">
                  <a:extLst>
                    <a:ext uri="{9D8B030D-6E8A-4147-A177-3AD203B41FA5}">
                      <a16:colId xmlns:a16="http://schemas.microsoft.com/office/drawing/2014/main" val="3372847049"/>
                    </a:ext>
                  </a:extLst>
                </a:gridCol>
                <a:gridCol w="1030324">
                  <a:extLst>
                    <a:ext uri="{9D8B030D-6E8A-4147-A177-3AD203B41FA5}">
                      <a16:colId xmlns:a16="http://schemas.microsoft.com/office/drawing/2014/main" val="3718738092"/>
                    </a:ext>
                  </a:extLst>
                </a:gridCol>
                <a:gridCol w="1030324">
                  <a:extLst>
                    <a:ext uri="{9D8B030D-6E8A-4147-A177-3AD203B41FA5}">
                      <a16:colId xmlns:a16="http://schemas.microsoft.com/office/drawing/2014/main" val="3581704297"/>
                    </a:ext>
                  </a:extLst>
                </a:gridCol>
                <a:gridCol w="1081841">
                  <a:extLst>
                    <a:ext uri="{9D8B030D-6E8A-4147-A177-3AD203B41FA5}">
                      <a16:colId xmlns:a16="http://schemas.microsoft.com/office/drawing/2014/main" val="743379429"/>
                    </a:ext>
                  </a:extLst>
                </a:gridCol>
                <a:gridCol w="1047495">
                  <a:extLst>
                    <a:ext uri="{9D8B030D-6E8A-4147-A177-3AD203B41FA5}">
                      <a16:colId xmlns:a16="http://schemas.microsoft.com/office/drawing/2014/main" val="3629141755"/>
                    </a:ext>
                  </a:extLst>
                </a:gridCol>
                <a:gridCol w="1081841">
                  <a:extLst>
                    <a:ext uri="{9D8B030D-6E8A-4147-A177-3AD203B41FA5}">
                      <a16:colId xmlns:a16="http://schemas.microsoft.com/office/drawing/2014/main" val="3367093623"/>
                    </a:ext>
                  </a:extLst>
                </a:gridCol>
              </a:tblGrid>
              <a:tr h="130307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Departamento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Administração Escolar e Economia da Educação (EDA)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Filosofia da Educação e Ciências da Educação (EDF)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Metodologia do Ensino e Educação Comparada (EDM)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Totais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359587"/>
                  </a:ext>
                </a:extLst>
              </a:tr>
              <a:tr h="31674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H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H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H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270601"/>
                  </a:ext>
                </a:extLst>
              </a:tr>
              <a:tr h="747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Professor(a)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Doutor(a)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6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5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6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51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068739"/>
                  </a:ext>
                </a:extLst>
              </a:tr>
              <a:tr h="747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Professor(a)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Associado(a)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4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18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665649"/>
                  </a:ext>
                </a:extLst>
              </a:tr>
              <a:tr h="747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Professor(a)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Titular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5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19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0872938"/>
                  </a:ext>
                </a:extLst>
              </a:tr>
              <a:tr h="316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Totais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7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10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15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88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296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39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EC8C735-7409-0EC8-03D3-3A8D7795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Docentes da FEUSP em 2024</a:t>
            </a:r>
            <a:br>
              <a:rPr lang="pt-BR" dirty="0"/>
            </a:br>
            <a:r>
              <a:rPr lang="pt-BR" sz="4000" dirty="0"/>
              <a:t>Distribuição por gênero de docentes temporários(as)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FE2E704-0F5B-5780-C575-7C68A3B32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739" y="6065165"/>
            <a:ext cx="1296955" cy="731222"/>
          </a:xfrm>
          <a:prstGeom prst="rect">
            <a:avLst/>
          </a:prstGeom>
        </p:spPr>
      </p:pic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AD15BC13-E37B-7F34-F47C-E47EF1A49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603809"/>
              </p:ext>
            </p:extLst>
          </p:nvPr>
        </p:nvGraphicFramePr>
        <p:xfrm>
          <a:off x="838200" y="1690688"/>
          <a:ext cx="9556104" cy="4202254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998552">
                  <a:extLst>
                    <a:ext uri="{9D8B030D-6E8A-4147-A177-3AD203B41FA5}">
                      <a16:colId xmlns:a16="http://schemas.microsoft.com/office/drawing/2014/main" val="3542013282"/>
                    </a:ext>
                  </a:extLst>
                </a:gridCol>
                <a:gridCol w="1209208">
                  <a:extLst>
                    <a:ext uri="{9D8B030D-6E8A-4147-A177-3AD203B41FA5}">
                      <a16:colId xmlns:a16="http://schemas.microsoft.com/office/drawing/2014/main" val="2016042204"/>
                    </a:ext>
                  </a:extLst>
                </a:gridCol>
                <a:gridCol w="1142031">
                  <a:extLst>
                    <a:ext uri="{9D8B030D-6E8A-4147-A177-3AD203B41FA5}">
                      <a16:colId xmlns:a16="http://schemas.microsoft.com/office/drawing/2014/main" val="780127618"/>
                    </a:ext>
                  </a:extLst>
                </a:gridCol>
                <a:gridCol w="1007672">
                  <a:extLst>
                    <a:ext uri="{9D8B030D-6E8A-4147-A177-3AD203B41FA5}">
                      <a16:colId xmlns:a16="http://schemas.microsoft.com/office/drawing/2014/main" val="1224938723"/>
                    </a:ext>
                  </a:extLst>
                </a:gridCol>
                <a:gridCol w="1058058">
                  <a:extLst>
                    <a:ext uri="{9D8B030D-6E8A-4147-A177-3AD203B41FA5}">
                      <a16:colId xmlns:a16="http://schemas.microsoft.com/office/drawing/2014/main" val="1516802725"/>
                    </a:ext>
                  </a:extLst>
                </a:gridCol>
                <a:gridCol w="1058058">
                  <a:extLst>
                    <a:ext uri="{9D8B030D-6E8A-4147-A177-3AD203B41FA5}">
                      <a16:colId xmlns:a16="http://schemas.microsoft.com/office/drawing/2014/main" val="2849485845"/>
                    </a:ext>
                  </a:extLst>
                </a:gridCol>
                <a:gridCol w="1024467">
                  <a:extLst>
                    <a:ext uri="{9D8B030D-6E8A-4147-A177-3AD203B41FA5}">
                      <a16:colId xmlns:a16="http://schemas.microsoft.com/office/drawing/2014/main" val="725371803"/>
                    </a:ext>
                  </a:extLst>
                </a:gridCol>
                <a:gridCol w="1058058">
                  <a:extLst>
                    <a:ext uri="{9D8B030D-6E8A-4147-A177-3AD203B41FA5}">
                      <a16:colId xmlns:a16="http://schemas.microsoft.com/office/drawing/2014/main" val="2335803935"/>
                    </a:ext>
                  </a:extLst>
                </a:gridCol>
              </a:tblGrid>
              <a:tr h="10898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Departamento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Administração Escolar e Economia da Educação (EDA)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Filosofia da Educação e Ciências da Educação (EDF)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Metodologia do Ensino e Educação Comparada (EDM)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Totais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065672"/>
                  </a:ext>
                </a:extLst>
              </a:tr>
              <a:tr h="1822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H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H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H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48171"/>
                  </a:ext>
                </a:extLst>
              </a:tr>
              <a:tr h="800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Professor(a)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Doutor(a)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2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6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9374198"/>
                  </a:ext>
                </a:extLst>
              </a:tr>
              <a:tr h="800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Professor(a)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Associado(a)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0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662081"/>
                  </a:ext>
                </a:extLst>
              </a:tr>
              <a:tr h="800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Professor(a)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Titular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0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519032"/>
                  </a:ext>
                </a:extLst>
              </a:tr>
              <a:tr h="333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Totais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2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06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89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27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EC8C735-7409-0EC8-03D3-3A8D7795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Docentes da FEUSP - </a:t>
            </a:r>
            <a:r>
              <a:rPr lang="pt-BR" sz="4000" dirty="0"/>
              <a:t>Demais indicadores relevantes </a:t>
            </a:r>
            <a:br>
              <a:rPr lang="pt-BR" sz="4000" dirty="0"/>
            </a:br>
            <a:r>
              <a:rPr lang="pt-BR" sz="4000" dirty="0"/>
              <a:t>(Série histórica 1970-2024)</a:t>
            </a:r>
            <a:br>
              <a:rPr lang="pt-BR" sz="4000" dirty="0"/>
            </a:br>
            <a:endParaRPr lang="pt-BR" sz="4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FE2E704-0F5B-5780-C575-7C68A3B32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739" y="6065165"/>
            <a:ext cx="1296955" cy="731222"/>
          </a:xfrm>
          <a:prstGeom prst="rect">
            <a:avLst/>
          </a:prstGeom>
        </p:spPr>
      </p:pic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746ECC8C-BCF9-69D3-E17B-7BDD748BE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934072"/>
              </p:ext>
            </p:extLst>
          </p:nvPr>
        </p:nvGraphicFramePr>
        <p:xfrm>
          <a:off x="1026367" y="2323322"/>
          <a:ext cx="10235681" cy="3069771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3470988">
                  <a:extLst>
                    <a:ext uri="{9D8B030D-6E8A-4147-A177-3AD203B41FA5}">
                      <a16:colId xmlns:a16="http://schemas.microsoft.com/office/drawing/2014/main" val="3881118565"/>
                    </a:ext>
                  </a:extLst>
                </a:gridCol>
                <a:gridCol w="2733869">
                  <a:extLst>
                    <a:ext uri="{9D8B030D-6E8A-4147-A177-3AD203B41FA5}">
                      <a16:colId xmlns:a16="http://schemas.microsoft.com/office/drawing/2014/main" val="3390198744"/>
                    </a:ext>
                  </a:extLst>
                </a:gridCol>
                <a:gridCol w="2357980">
                  <a:extLst>
                    <a:ext uri="{9D8B030D-6E8A-4147-A177-3AD203B41FA5}">
                      <a16:colId xmlns:a16="http://schemas.microsoft.com/office/drawing/2014/main" val="738037678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276651592"/>
                    </a:ext>
                  </a:extLst>
                </a:gridCol>
              </a:tblGrid>
              <a:tr h="1231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Distribuição por Gênero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Homens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Mulheres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Totais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681339"/>
                  </a:ext>
                </a:extLst>
              </a:tr>
              <a:tr h="362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Diretores(as)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08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07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15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4988"/>
                  </a:ext>
                </a:extLst>
              </a:tr>
              <a:tr h="738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Vice-Diretores(as)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09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06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15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4618996"/>
                  </a:ext>
                </a:extLst>
              </a:tr>
              <a:tr h="738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Professores(as)Eméritos(as)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05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09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14</a:t>
                      </a:r>
                      <a:endParaRPr lang="pt-BR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32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52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EC8C735-7409-0EC8-03D3-3A8D7795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Docentes da FEUSP - </a:t>
            </a:r>
            <a:r>
              <a:rPr lang="pt-BR" sz="4000" dirty="0"/>
              <a:t>Demais indicadores relevantes </a:t>
            </a:r>
            <a:br>
              <a:rPr lang="pt-BR" sz="4000" dirty="0"/>
            </a:br>
            <a:r>
              <a:rPr lang="pt-BR" sz="4000" dirty="0"/>
              <a:t>Levantamento em abril de 2024</a:t>
            </a:r>
            <a:br>
              <a:rPr lang="pt-BR" sz="4000" dirty="0"/>
            </a:br>
            <a:endParaRPr lang="pt-BR" sz="4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FE2E704-0F5B-5780-C575-7C68A3B32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739" y="6065165"/>
            <a:ext cx="1296955" cy="731222"/>
          </a:xfrm>
          <a:prstGeom prst="rect">
            <a:avLst/>
          </a:prstGeom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B9D5B3B-080A-FDC2-53B4-A77BB3B59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193558"/>
              </p:ext>
            </p:extLst>
          </p:nvPr>
        </p:nvGraphicFramePr>
        <p:xfrm>
          <a:off x="1045029" y="2118049"/>
          <a:ext cx="9756710" cy="385571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3462058">
                  <a:extLst>
                    <a:ext uri="{9D8B030D-6E8A-4147-A177-3AD203B41FA5}">
                      <a16:colId xmlns:a16="http://schemas.microsoft.com/office/drawing/2014/main" val="44226933"/>
                    </a:ext>
                  </a:extLst>
                </a:gridCol>
                <a:gridCol w="2200056">
                  <a:extLst>
                    <a:ext uri="{9D8B030D-6E8A-4147-A177-3AD203B41FA5}">
                      <a16:colId xmlns:a16="http://schemas.microsoft.com/office/drawing/2014/main" val="1038287197"/>
                    </a:ext>
                  </a:extLst>
                </a:gridCol>
                <a:gridCol w="2500032">
                  <a:extLst>
                    <a:ext uri="{9D8B030D-6E8A-4147-A177-3AD203B41FA5}">
                      <a16:colId xmlns:a16="http://schemas.microsoft.com/office/drawing/2014/main" val="1391915393"/>
                    </a:ext>
                  </a:extLst>
                </a:gridCol>
                <a:gridCol w="1594564">
                  <a:extLst>
                    <a:ext uri="{9D8B030D-6E8A-4147-A177-3AD203B41FA5}">
                      <a16:colId xmlns:a16="http://schemas.microsoft.com/office/drawing/2014/main" val="194286703"/>
                    </a:ext>
                  </a:extLst>
                </a:gridCol>
              </a:tblGrid>
              <a:tr h="784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Distribuição por Gênero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Homens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Mulheres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Totais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083677"/>
                  </a:ext>
                </a:extLst>
              </a:tr>
              <a:tr h="290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Diretores(as)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-------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Carlota</a:t>
                      </a:r>
                      <a:endParaRPr lang="pt-BR" sz="180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381811"/>
                  </a:ext>
                </a:extLst>
              </a:tr>
              <a:tr h="436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Vice-Diretores(as)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Valdir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-------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01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7583898"/>
                  </a:ext>
                </a:extLst>
              </a:tr>
              <a:tr h="658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Presidente de Comissão Estatutária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00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05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05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147831"/>
                  </a:ext>
                </a:extLst>
              </a:tr>
              <a:tr h="658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Vice-Presidente de Comissão Estatutária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02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03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05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719085"/>
                  </a:ext>
                </a:extLst>
              </a:tr>
              <a:tr h="436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Chefe de Departamento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02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03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621350"/>
                  </a:ext>
                </a:extLst>
              </a:tr>
              <a:tr h="592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Vice-Chefe de Departamento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01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02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03</a:t>
                      </a:r>
                      <a:endParaRPr lang="pt-BR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55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84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8A60EB-EFF0-B057-DDD1-1DBF14E3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 err="1"/>
              <a:t>Fale</a:t>
            </a:r>
            <a:r>
              <a:rPr lang="en-US" sz="4200" dirty="0"/>
              <a:t> </a:t>
            </a:r>
            <a:r>
              <a:rPr lang="en-US" sz="4200" dirty="0" err="1"/>
              <a:t>conosco</a:t>
            </a:r>
            <a:endParaRPr lang="en-US" sz="4200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499A9B-FA07-C0FC-2493-BFE6F3EE4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A </a:t>
            </a:r>
            <a:r>
              <a:rPr lang="en-US" sz="2200" dirty="0" err="1"/>
              <a:t>comunidade</a:t>
            </a:r>
            <a:r>
              <a:rPr lang="en-US" sz="2200" dirty="0"/>
              <a:t> FEUSP </a:t>
            </a:r>
            <a:r>
              <a:rPr lang="en-US" sz="2200" dirty="0" err="1"/>
              <a:t>deve</a:t>
            </a:r>
            <a:r>
              <a:rPr lang="en-US" sz="2200" dirty="0"/>
              <a:t> ser um </a:t>
            </a:r>
            <a:r>
              <a:rPr lang="en-US" sz="2200" dirty="0" err="1"/>
              <a:t>espaço</a:t>
            </a:r>
            <a:r>
              <a:rPr lang="en-US" sz="2200" dirty="0"/>
              <a:t> </a:t>
            </a:r>
            <a:r>
              <a:rPr lang="en-US" sz="2200" dirty="0" err="1"/>
              <a:t>seguro</a:t>
            </a:r>
            <a:r>
              <a:rPr lang="en-US" sz="2200" dirty="0"/>
              <a:t> para </a:t>
            </a:r>
            <a:r>
              <a:rPr lang="en-US" sz="2200" dirty="0" err="1"/>
              <a:t>todos</a:t>
            </a:r>
            <a:r>
              <a:rPr lang="en-US" sz="2200" dirty="0"/>
              <a:t>(as) </a:t>
            </a:r>
            <a:r>
              <a:rPr lang="en-US" sz="2200" dirty="0" err="1"/>
              <a:t>nós</a:t>
            </a:r>
            <a:r>
              <a:rPr lang="en-US" sz="2200" dirty="0"/>
              <a:t>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pt-BR" sz="1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Contato: </a:t>
            </a:r>
            <a:r>
              <a:rPr lang="pt-BR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cip.fe@usp.br</a:t>
            </a:r>
            <a:r>
              <a:rPr lang="pt-BR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endParaRPr lang="en-US" sz="2200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56F28D6-9AB4-9665-175D-E152FDAB0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951AF25-B0F8-E369-27D4-F4867AB48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391" y="6126407"/>
            <a:ext cx="1298561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15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8649</TotalTime>
  <Words>509</Words>
  <Application>Microsoft Office PowerPoint</Application>
  <PresentationFormat>Widescreen</PresentationFormat>
  <Paragraphs>227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Open Sans</vt:lpstr>
      <vt:lpstr>Tema do Office</vt:lpstr>
      <vt:lpstr>Presença feminina na FEUSP</vt:lpstr>
      <vt:lpstr>Igualdade de gênero na FEUSP – Situação docente</vt:lpstr>
      <vt:lpstr>Docentes da FEUSP em 2024 Distribuição por gênero</vt:lpstr>
      <vt:lpstr>Docentes da FEUSP em 2024 Distribuição por gênero de docentes efetivos</vt:lpstr>
      <vt:lpstr>Docentes da FEUSP em 2024 Distribuição por gênero de docentes temporários(as)</vt:lpstr>
      <vt:lpstr>Docentes da FEUSP - Demais indicadores relevantes  (Série histórica 1970-2024) </vt:lpstr>
      <vt:lpstr>Docentes da FEUSP - Demais indicadores relevantes  Levantamento em abril de 2024 </vt:lpstr>
      <vt:lpstr>Fale conosco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Riolfi</dc:creator>
  <cp:lastModifiedBy>Claudia Riolfi</cp:lastModifiedBy>
  <cp:revision>76</cp:revision>
  <dcterms:created xsi:type="dcterms:W3CDTF">2023-09-26T13:21:46Z</dcterms:created>
  <dcterms:modified xsi:type="dcterms:W3CDTF">2024-04-12T15:44:29Z</dcterms:modified>
</cp:coreProperties>
</file>